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69" r:id="rId4"/>
    <p:sldId id="270" r:id="rId5"/>
    <p:sldId id="258" r:id="rId6"/>
    <p:sldId id="271" r:id="rId7"/>
    <p:sldId id="272" r:id="rId8"/>
    <p:sldId id="259" r:id="rId9"/>
    <p:sldId id="273" r:id="rId10"/>
    <p:sldId id="274" r:id="rId11"/>
    <p:sldId id="260" r:id="rId12"/>
    <p:sldId id="275" r:id="rId13"/>
    <p:sldId id="276" r:id="rId14"/>
    <p:sldId id="261" r:id="rId15"/>
    <p:sldId id="277" r:id="rId16"/>
    <p:sldId id="278" r:id="rId17"/>
    <p:sldId id="262" r:id="rId18"/>
    <p:sldId id="279" r:id="rId19"/>
    <p:sldId id="280" r:id="rId20"/>
    <p:sldId id="263" r:id="rId21"/>
    <p:sldId id="281" r:id="rId22"/>
    <p:sldId id="282" r:id="rId23"/>
    <p:sldId id="264" r:id="rId24"/>
    <p:sldId id="283" r:id="rId25"/>
    <p:sldId id="284" r:id="rId26"/>
    <p:sldId id="265" r:id="rId27"/>
    <p:sldId id="285" r:id="rId28"/>
    <p:sldId id="286" r:id="rId29"/>
    <p:sldId id="266" r:id="rId30"/>
    <p:sldId id="287" r:id="rId31"/>
    <p:sldId id="288" r:id="rId32"/>
    <p:sldId id="267" r:id="rId33"/>
    <p:sldId id="289" r:id="rId34"/>
    <p:sldId id="290" r:id="rId35"/>
    <p:sldId id="268" r:id="rId36"/>
    <p:sldId id="291" r:id="rId37"/>
    <p:sldId id="292" r:id="rId3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89" autoAdjust="0"/>
    <p:restoredTop sz="94595" autoAdjust="0"/>
  </p:normalViewPr>
  <p:slideViewPr>
    <p:cSldViewPr>
      <p:cViewPr varScale="1">
        <p:scale>
          <a:sx n="68" d="100"/>
          <a:sy n="68" d="100"/>
        </p:scale>
        <p:origin x="130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2D94F8FA-21D5-43E4-8753-C895A0E7B2D9}"/>
              </a:ext>
            </a:extLst>
          </p:cNvPr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59DEDF95-A6B1-434F-9D86-E5EA7E274AE6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9C4C08A8-FBFB-40C1-9A3E-A2B966C10364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689 h 2182"/>
                <a:gd name="T4" fmla="*/ 5590 w 4897"/>
                <a:gd name="T5" fmla="*/ 1689 h 2182"/>
                <a:gd name="T6" fmla="*/ 5590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D16B6EAB-3311-443D-905B-BB8E6C28287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36871988-3088-4021-84AB-A471080DD2B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75C06583-75BD-4844-9532-A3A08E0B216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615C6F2F-149A-45A1-88AB-D897403E2F66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512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30FE9850-913D-4849-8D06-CFDFF1E4EF9B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59257409-7745-486A-96A2-8D666DBB78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4189E3CD-5127-4A86-907A-F52F85977D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81BD9B6-B2B6-4C0D-825F-B1906E25B3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9242185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152003B0-8E1F-4A1B-8198-600B0030CF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56E8314C-E0E6-4718-B455-1D0FA78B24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CE790637-A9EF-47EA-909D-581163661B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7F933-72C2-4AF7-BE10-B9519F8FC2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1364604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F71BD96B-916A-4D38-9415-4B5C39536E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1398CF6A-2FAD-49EF-AE3A-A10B7DEAB4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D4384337-3AB2-4598-A946-E605FDBA23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9CCF3-A51E-4936-B31F-42264B371B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3515181"/>
      </p:ext>
    </p:extLst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38200" y="1905000"/>
            <a:ext cx="8007350" cy="4191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6AF43CAB-FCEF-427D-8380-2C0DFD45D0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13ED80F1-7C69-4017-9A37-7D9FF64ED9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7B186933-BDF4-47BC-BB89-729DBCF2A6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92848-DB1A-4DB3-8C56-D5573DEC49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8234649"/>
      </p:ext>
    </p:extLst>
  </p:cSld>
  <p:clrMapOvr>
    <a:masterClrMapping/>
  </p:clrMapOvr>
  <p:transition spd="slow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E08CA817-CB10-49E6-9D0C-4AD7EC6DDF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2FF76FCB-995D-4C39-BC38-FED9ACF8C9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3E51AD9D-D828-4FF9-85FB-45A5FA5736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67BA7-1391-4C1A-82A5-0E4E4F2EFF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9478026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A27F91CA-6325-49B5-A379-CE14F0E7E0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094FC782-DDCE-49B1-A81F-77F77FF08F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F73FEB68-0D30-44D1-BD72-C902561DA7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9F1D6-7C4A-47B5-937C-29D997E61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2613661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500A6E11-4ADB-4BC4-B234-C70D24E4AA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59848EF9-E686-4D9A-9DD8-636BA66947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50B9E8C0-F68A-4BB7-8B89-13123FC33F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A85E8-E9B0-4E39-B981-020BCB00FD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3799460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D9BCA43E-9BAF-4A2A-8071-3340C5F554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E9AF8479-7E5C-45FB-BE74-707425659B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ACD2B809-0EC2-4239-9175-25D38B3156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95C86-BDDE-4ABB-9476-962F028643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4557340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2A76FE25-6095-460A-A786-5C08A9971F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ED455849-BD83-407E-9955-9040E0D03C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EC792212-9FA3-4374-801F-4E9DD7E112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AA297-4BF5-4D1C-A8E6-F2BC971291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0825660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D791887E-EA07-4D5E-8A22-FE0618C47E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DFACD161-C129-47E1-B915-0028C9F84D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AF754AF0-1D5D-4328-8936-319D694D06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D52B0-DA09-41B0-A680-8F94725B31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0621016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8A2976A0-6473-45C1-9C6D-3CBDB6F7C2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03D2DADB-DD5E-48EB-95A3-57822BF8D3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80A538A0-7213-4D27-9D05-DA353FC9A1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05272-4C9E-4889-A955-71CA7039E1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7282240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6EFC718F-279C-419E-91FF-0F3C19D23F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B7686F4E-EB23-4334-811B-1A82608060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77DFF070-C362-418A-A8DC-CF836FB839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77EBE-FDDE-4C94-8ADE-C4F581CB9E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1824621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99EA40B7-B7C5-48FE-AF57-9D9D29797D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E37285B5-9D4C-48A0-9123-E9760797B5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58921903-E0F4-4DDB-B85A-C991D1E05B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6E628-8DB9-4DDF-A2CC-82ABFA090A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3310682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78AFD9F3-974E-477C-9F07-5DE0562988DA}"/>
              </a:ext>
            </a:extLst>
          </p:cNvPr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32" name="Freeform 3">
              <a:extLst>
                <a:ext uri="{FF2B5EF4-FFF2-40B4-BE49-F238E27FC236}">
                  <a16:creationId xmlns:a16="http://schemas.microsoft.com/office/drawing/2014/main" id="{14405814-6C3F-4650-925E-0743F7B03C4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912 h 2182"/>
                <a:gd name="T4" fmla="*/ 5590 w 4897"/>
                <a:gd name="T5" fmla="*/ 912 h 2182"/>
                <a:gd name="T6" fmla="*/ 5590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Freeform 4">
              <a:extLst>
                <a:ext uri="{FF2B5EF4-FFF2-40B4-BE49-F238E27FC236}">
                  <a16:creationId xmlns:a16="http://schemas.microsoft.com/office/drawing/2014/main" id="{317D3A84-3927-4E78-B832-604A10614FE4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Freeform 5">
              <a:extLst>
                <a:ext uri="{FF2B5EF4-FFF2-40B4-BE49-F238E27FC236}">
                  <a16:creationId xmlns:a16="http://schemas.microsoft.com/office/drawing/2014/main" id="{250DFEF1-4D81-4915-9E55-27A53C14B2A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883 h 2182"/>
                <a:gd name="T4" fmla="*/ 5590 w 4897"/>
                <a:gd name="T5" fmla="*/ 883 h 2182"/>
                <a:gd name="T6" fmla="*/ 5590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2" name="Freeform 6">
              <a:extLst>
                <a:ext uri="{FF2B5EF4-FFF2-40B4-BE49-F238E27FC236}">
                  <a16:creationId xmlns:a16="http://schemas.microsoft.com/office/drawing/2014/main" id="{6A424477-1A3E-4CB7-BFC3-D507E100A3A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103" name="Freeform 7">
              <a:extLst>
                <a:ext uri="{FF2B5EF4-FFF2-40B4-BE49-F238E27FC236}">
                  <a16:creationId xmlns:a16="http://schemas.microsoft.com/office/drawing/2014/main" id="{F86F3F43-F720-43F0-8421-20ED5B323FB5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104" name="Freeform 8">
              <a:extLst>
                <a:ext uri="{FF2B5EF4-FFF2-40B4-BE49-F238E27FC236}">
                  <a16:creationId xmlns:a16="http://schemas.microsoft.com/office/drawing/2014/main" id="{3B7348E7-515E-4191-A0BC-A401B65937A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105" name="Freeform 9">
              <a:extLst>
                <a:ext uri="{FF2B5EF4-FFF2-40B4-BE49-F238E27FC236}">
                  <a16:creationId xmlns:a16="http://schemas.microsoft.com/office/drawing/2014/main" id="{83EE6406-CD65-41E2-9C6C-855CA402DE2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106" name="Freeform 10">
              <a:extLst>
                <a:ext uri="{FF2B5EF4-FFF2-40B4-BE49-F238E27FC236}">
                  <a16:creationId xmlns:a16="http://schemas.microsoft.com/office/drawing/2014/main" id="{BD130511-7F30-4286-B5EC-2626ABA82704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4107" name="Rectangle 11">
            <a:extLst>
              <a:ext uri="{FF2B5EF4-FFF2-40B4-BE49-F238E27FC236}">
                <a16:creationId xmlns:a16="http://schemas.microsoft.com/office/drawing/2014/main" id="{02A5D354-E06E-44A9-8325-37DC4A6033E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8" name="Rectangle 12">
            <a:extLst>
              <a:ext uri="{FF2B5EF4-FFF2-40B4-BE49-F238E27FC236}">
                <a16:creationId xmlns:a16="http://schemas.microsoft.com/office/drawing/2014/main" id="{F415012C-038C-4FC8-9805-15B6C21E9C0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9" name="Rectangle 13">
            <a:extLst>
              <a:ext uri="{FF2B5EF4-FFF2-40B4-BE49-F238E27FC236}">
                <a16:creationId xmlns:a16="http://schemas.microsoft.com/office/drawing/2014/main" id="{4A4BBBD2-F530-4BAF-883A-818354CB1CF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7B2C93BE-2934-4A04-9DD7-70FD4C7041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110" name="Rectangle 14">
            <a:extLst>
              <a:ext uri="{FF2B5EF4-FFF2-40B4-BE49-F238E27FC236}">
                <a16:creationId xmlns:a16="http://schemas.microsoft.com/office/drawing/2014/main" id="{5F582553-BA9F-443E-B572-F071AC7D320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11" name="Rectangle 15">
            <a:extLst>
              <a:ext uri="{FF2B5EF4-FFF2-40B4-BE49-F238E27FC236}">
                <a16:creationId xmlns:a16="http://schemas.microsoft.com/office/drawing/2014/main" id="{5C69A59B-ACC2-4450-819F-31B9BCBF6CF4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0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ransition spd="slow"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hyperlink" Target="http://www.dkimages.com/discover/previews/913/50406371.JPG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6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en.wikipedia.org/wiki/Image:Bench_press.gif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hyperlink" Target="http://upload.wikimedia.org/wikipedia/commons/d/d8/DumbbellLateralRaise.JP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en.wikipedia.org/wiki/Image:Bench_press.gif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2FE57BBE-9A15-4EAF-93A1-9F4BA9487A1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/>
              <a:t>Major </a:t>
            </a:r>
            <a:br>
              <a:rPr lang="en-US" sz="4800"/>
            </a:br>
            <a:r>
              <a:rPr lang="en-US" sz="4800"/>
              <a:t>Muscle</a:t>
            </a:r>
            <a:br>
              <a:rPr lang="en-US" sz="4800"/>
            </a:br>
            <a:r>
              <a:rPr lang="en-US" sz="4800"/>
              <a:t> Groups</a:t>
            </a:r>
          </a:p>
        </p:txBody>
      </p:sp>
      <p:pic>
        <p:nvPicPr>
          <p:cNvPr id="3075" name="Picture 5" descr="uchr_01_img0105">
            <a:extLst>
              <a:ext uri="{FF2B5EF4-FFF2-40B4-BE49-F238E27FC236}">
                <a16:creationId xmlns:a16="http://schemas.microsoft.com/office/drawing/2014/main" id="{1B8BF80F-AE49-44FF-8FBF-49BDA12B9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81000"/>
            <a:ext cx="452437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6">
            <a:extLst>
              <a:ext uri="{FF2B5EF4-FFF2-40B4-BE49-F238E27FC236}">
                <a16:creationId xmlns:a16="http://schemas.microsoft.com/office/drawing/2014/main" id="{A1F0DD19-48FD-4D0D-9E5F-416B1BDB7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6248400"/>
            <a:ext cx="5334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000"/>
              <a:t>http://www.faqs.org/health/images/uchr_01_img0105.jpg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904E6DF3-0A2D-4259-9730-D58822939DC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How To Strengthen Biceps Muscle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6BA8541C-C4B3-4677-B910-649585B99CAE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533400" y="1905000"/>
            <a:ext cx="8305800" cy="3810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/>
              <a:t>Can be strengthened through resisted elbow flexion, aka a curling motion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1800"/>
          </a:p>
        </p:txBody>
      </p:sp>
      <p:graphicFrame>
        <p:nvGraphicFramePr>
          <p:cNvPr id="27679" name="Group 31">
            <a:extLst>
              <a:ext uri="{FF2B5EF4-FFF2-40B4-BE49-F238E27FC236}">
                <a16:creationId xmlns:a16="http://schemas.microsoft.com/office/drawing/2014/main" id="{E034FA11-A0A3-4AFD-A343-AF00324846E2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762000" y="2438400"/>
          <a:ext cx="7467600" cy="3889375"/>
        </p:xfrm>
        <a:graphic>
          <a:graphicData uri="http://schemas.openxmlformats.org/drawingml/2006/table">
            <a:tbl>
              <a:tblPr/>
              <a:tblGrid>
                <a:gridCol w="3605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5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14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http://upload.wikimedia.org/wikipedia/commons/c/cc/PreacherBenchBicepsCurl.JPG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http://www.beginnertriathlete.com/cms/articleimages/874/Bicep-Curl-Cable-Straight2.jpg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4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Biceps curl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Cable Curl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2306" name="Picture 24" descr="PreacherBenchBicepsCurl">
            <a:extLst>
              <a:ext uri="{FF2B5EF4-FFF2-40B4-BE49-F238E27FC236}">
                <a16:creationId xmlns:a16="http://schemas.microsoft.com/office/drawing/2014/main" id="{8924378B-868E-44FA-B401-F2FCCE944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43200"/>
            <a:ext cx="3352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7" name="Picture 28" descr="Bicep-Curl-Cable-Straight2">
            <a:extLst>
              <a:ext uri="{FF2B5EF4-FFF2-40B4-BE49-F238E27FC236}">
                <a16:creationId xmlns:a16="http://schemas.microsoft.com/office/drawing/2014/main" id="{3EAD5591-D6C0-422B-B3A9-C13177F34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590800"/>
            <a:ext cx="1905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3EA442E1-ABC5-45CE-A931-5E3416CCE20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Rectus Abdominis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A664A1FC-6F88-45F2-9DBE-E2CB471F6CF0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/>
              <a:t>extends from front of the ribs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/>
              <a:t>to front of the pelvis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/>
              <a:t>Main job is to flex the spine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/>
              <a:t>forward </a:t>
            </a:r>
            <a:br>
              <a:rPr lang="en-US"/>
            </a:br>
            <a:endParaRPr lang="en-US"/>
          </a:p>
          <a:p>
            <a:pPr eaLnBrk="1" hangingPunct="1">
              <a:lnSpc>
                <a:spcPct val="90000"/>
              </a:lnSpc>
              <a:defRPr/>
            </a:pPr>
            <a:r>
              <a:rPr lang="en-US"/>
              <a:t>Well known “6-pack abs” comes from a very strong rectus abdominus</a:t>
            </a:r>
            <a:br>
              <a:rPr lang="en-US"/>
            </a:br>
            <a:endParaRPr lang="en-US"/>
          </a:p>
        </p:txBody>
      </p:sp>
      <p:sp>
        <p:nvSpPr>
          <p:cNvPr id="13316" name="Rectangle 6">
            <a:extLst>
              <a:ext uri="{FF2B5EF4-FFF2-40B4-BE49-F238E27FC236}">
                <a16:creationId xmlns:a16="http://schemas.microsoft.com/office/drawing/2014/main" id="{51D230FA-A9BA-4EA2-BD2D-F9FD657345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48400"/>
            <a:ext cx="8540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http://www.meddean.luc.edu/lumen/MedEd/GrossAnatomy/dissector/mml/reca.htm</a:t>
            </a:r>
          </a:p>
        </p:txBody>
      </p:sp>
      <p:pic>
        <p:nvPicPr>
          <p:cNvPr id="13317" name="Picture 8" descr="Rectus_abdominis">
            <a:extLst>
              <a:ext uri="{FF2B5EF4-FFF2-40B4-BE49-F238E27FC236}">
                <a16:creationId xmlns:a16="http://schemas.microsoft.com/office/drawing/2014/main" id="{DE3DFC73-949B-429C-A570-170CF3742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600200"/>
            <a:ext cx="22034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9A4051A3-21C1-45DF-84A8-A821515D061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Rectus Abdominis Movement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7C006BCB-1A9B-4ECB-89B9-04C00CE16753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Major movement of the rectus abdominus is flexion of the spine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/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2C39AB94-7D52-44CF-A301-7AB63CC10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200400"/>
            <a:ext cx="1457325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>
            <a:extLst>
              <a:ext uri="{FF2B5EF4-FFF2-40B4-BE49-F238E27FC236}">
                <a16:creationId xmlns:a16="http://schemas.microsoft.com/office/drawing/2014/main" id="{D3412159-8DBF-40C1-97D7-7586FCC7F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200400"/>
            <a:ext cx="142875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Rectangle 7">
            <a:extLst>
              <a:ext uri="{FF2B5EF4-FFF2-40B4-BE49-F238E27FC236}">
                <a16:creationId xmlns:a16="http://schemas.microsoft.com/office/drawing/2014/main" id="{F786BC41-05A7-44C2-9A56-947F67FB36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75" y="6324600"/>
            <a:ext cx="9051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/>
              <a:t>http://www.getbodysmart.com/ap/muscularsystem/abdominalmuscles/rectusabdominis/tutorial.html</a:t>
            </a:r>
          </a:p>
        </p:txBody>
      </p:sp>
    </p:spTree>
  </p:cSld>
  <p:clrMapOvr>
    <a:masterClrMapping/>
  </p:clrMapOvr>
  <p:transition spd="slow">
    <p:push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F03AEAB0-79EB-4F97-9B98-90B66A2D16E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How To Strengthen the Rectus Abdominis</a:t>
            </a:r>
          </a:p>
        </p:txBody>
      </p:sp>
      <p:graphicFrame>
        <p:nvGraphicFramePr>
          <p:cNvPr id="30750" name="Group 30">
            <a:extLst>
              <a:ext uri="{FF2B5EF4-FFF2-40B4-BE49-F238E27FC236}">
                <a16:creationId xmlns:a16="http://schemas.microsoft.com/office/drawing/2014/main" id="{52905940-5D87-4415-8E98-B524E700A46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05000" y="1981200"/>
          <a:ext cx="4953000" cy="4191000"/>
        </p:xfrm>
        <a:graphic>
          <a:graphicData uri="http://schemas.openxmlformats.org/drawingml/2006/table">
            <a:tbl>
              <a:tblPr/>
              <a:tblGrid>
                <a:gridCol w="495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9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Crunch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5371" name="Picture 33" descr="crunch2">
            <a:extLst>
              <a:ext uri="{FF2B5EF4-FFF2-40B4-BE49-F238E27FC236}">
                <a16:creationId xmlns:a16="http://schemas.microsoft.com/office/drawing/2014/main" id="{62CC1849-4893-4F46-BFF1-1EF1C6B54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133600"/>
            <a:ext cx="38862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2A392510-0E5B-4655-B5CD-928E37E4B9B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External Obliques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AF26C723-4244-4533-BFED-A709C2D6FE40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/>
              <a:t>three of them on each side of the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800"/>
              <a:t> rectus abdominus</a:t>
            </a:r>
          </a:p>
          <a:p>
            <a:pPr eaLnBrk="1" hangingPunct="1">
              <a:defRPr/>
            </a:pPr>
            <a:r>
              <a:rPr lang="en-US" sz="2800"/>
              <a:t>allows the trunk to twist, but to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800"/>
              <a:t> the opposite side that the muscle contracts (unique characteristic of that group of muscles)</a:t>
            </a:r>
          </a:p>
          <a:p>
            <a:pPr eaLnBrk="1" hangingPunct="1">
              <a:defRPr/>
            </a:pPr>
            <a:r>
              <a:rPr lang="en-US" sz="2800"/>
              <a:t>assists with exhalation</a:t>
            </a:r>
          </a:p>
          <a:p>
            <a:pPr eaLnBrk="1" hangingPunct="1">
              <a:defRPr/>
            </a:pPr>
            <a:r>
              <a:rPr lang="en-US" sz="2800"/>
              <a:t>supports the organs inside the body cavity</a:t>
            </a:r>
          </a:p>
          <a:p>
            <a:pPr eaLnBrk="1" hangingPunct="1">
              <a:defRPr/>
            </a:pPr>
            <a:endParaRPr lang="en-US" sz="280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800"/>
          </a:p>
        </p:txBody>
      </p:sp>
      <p:pic>
        <p:nvPicPr>
          <p:cNvPr id="16388" name="Picture 5" descr="ExternalObliques-correctedTEXT">
            <a:extLst>
              <a:ext uri="{FF2B5EF4-FFF2-40B4-BE49-F238E27FC236}">
                <a16:creationId xmlns:a16="http://schemas.microsoft.com/office/drawing/2014/main" id="{5F5DC2A3-3A1C-49B9-B840-17608AA0E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04800"/>
            <a:ext cx="22764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6">
            <a:extLst>
              <a:ext uri="{FF2B5EF4-FFF2-40B4-BE49-F238E27FC236}">
                <a16:creationId xmlns:a16="http://schemas.microsoft.com/office/drawing/2014/main" id="{77DCE36D-06E7-4E2D-BB94-2E5388ECD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91288"/>
            <a:ext cx="799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http://www.free-ab-workout.com/images/ExternalObliques-correctedTEXT.jpg</a:t>
            </a:r>
          </a:p>
        </p:txBody>
      </p:sp>
    </p:spTree>
  </p:cSld>
  <p:clrMapOvr>
    <a:masterClrMapping/>
  </p:clrMapOvr>
  <p:transition spd="slow">
    <p:split orient="vert"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593B2174-E9D8-4CE1-9D4F-C3F991517D6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External Oblique Movement</a:t>
            </a:r>
          </a:p>
        </p:txBody>
      </p:sp>
      <p:pic>
        <p:nvPicPr>
          <p:cNvPr id="17411" name="Picture 4">
            <a:extLst>
              <a:ext uri="{FF2B5EF4-FFF2-40B4-BE49-F238E27FC236}">
                <a16:creationId xmlns:a16="http://schemas.microsoft.com/office/drawing/2014/main" id="{11B6ACF9-E6E8-4353-9BFC-D3C3553B5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0"/>
            <a:ext cx="1571625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5">
            <a:extLst>
              <a:ext uri="{FF2B5EF4-FFF2-40B4-BE49-F238E27FC236}">
                <a16:creationId xmlns:a16="http://schemas.microsoft.com/office/drawing/2014/main" id="{99DC1101-19EF-46CB-B26F-D168F6638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86000"/>
            <a:ext cx="15621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6">
            <a:extLst>
              <a:ext uri="{FF2B5EF4-FFF2-40B4-BE49-F238E27FC236}">
                <a16:creationId xmlns:a16="http://schemas.microsoft.com/office/drawing/2014/main" id="{2AFC794C-7C14-4088-8B0C-208DC02FF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86000"/>
            <a:ext cx="156210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7">
            <a:extLst>
              <a:ext uri="{FF2B5EF4-FFF2-40B4-BE49-F238E27FC236}">
                <a16:creationId xmlns:a16="http://schemas.microsoft.com/office/drawing/2014/main" id="{814D04FB-5961-4204-B154-F0E05CA49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286000"/>
            <a:ext cx="15621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Rectangle 8">
            <a:extLst>
              <a:ext uri="{FF2B5EF4-FFF2-40B4-BE49-F238E27FC236}">
                <a16:creationId xmlns:a16="http://schemas.microsoft.com/office/drawing/2014/main" id="{BA4CE319-3442-4581-85D1-0CEF35C74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91288"/>
            <a:ext cx="83899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http://</a:t>
            </a:r>
            <a:r>
              <a:rPr lang="en-US" altLang="en-US" sz="1400"/>
              <a:t>www.getbodysmart.com/ap/muscularsystem/backabdomen/abdomen/externaloblique/tutorial.html</a:t>
            </a:r>
          </a:p>
        </p:txBody>
      </p:sp>
    </p:spTree>
  </p:cSld>
  <p:clrMapOvr>
    <a:masterClrMapping/>
  </p:clrMapOvr>
  <p:transition spd="slow">
    <p:strips dir="l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61236B8F-4338-4EBF-8E5A-EA26156D7B7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How To Strenghten External Obliques</a:t>
            </a:r>
          </a:p>
        </p:txBody>
      </p:sp>
      <p:sp>
        <p:nvSpPr>
          <p:cNvPr id="18435" name="Text Box 6">
            <a:extLst>
              <a:ext uri="{FF2B5EF4-FFF2-40B4-BE49-F238E27FC236}">
                <a16:creationId xmlns:a16="http://schemas.microsoft.com/office/drawing/2014/main" id="{8062AA13-EBB7-475E-9502-F485A9824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648200"/>
            <a:ext cx="3406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Side Rotation Crunches</a:t>
            </a:r>
          </a:p>
        </p:txBody>
      </p:sp>
      <p:pic>
        <p:nvPicPr>
          <p:cNvPr id="18436" name="Picture 8" descr="abdominals-alternate%20twisting%20dumbbell%20bends">
            <a:extLst>
              <a:ext uri="{FF2B5EF4-FFF2-40B4-BE49-F238E27FC236}">
                <a16:creationId xmlns:a16="http://schemas.microsoft.com/office/drawing/2014/main" id="{CC91FE1A-66CD-49E6-9C90-DC40CE2D1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3600"/>
            <a:ext cx="4048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9">
            <a:extLst>
              <a:ext uri="{FF2B5EF4-FFF2-40B4-BE49-F238E27FC236}">
                <a16:creationId xmlns:a16="http://schemas.microsoft.com/office/drawing/2014/main" id="{FB3606B0-9A67-42A2-AD2C-48C4AD763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4648200"/>
            <a:ext cx="175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Torso Twist</a:t>
            </a:r>
          </a:p>
        </p:txBody>
      </p:sp>
      <p:sp>
        <p:nvSpPr>
          <p:cNvPr id="18438" name="Rectangle 10">
            <a:extLst>
              <a:ext uri="{FF2B5EF4-FFF2-40B4-BE49-F238E27FC236}">
                <a16:creationId xmlns:a16="http://schemas.microsoft.com/office/drawing/2014/main" id="{1871B6F1-246B-4E24-91EA-7726255686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0175" y="6156325"/>
            <a:ext cx="26638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/>
              <a:t>http://www.askthehealthclub.com/images/WT-Exercise/abdominals-alternate%20twisting%20dumbbell%20bends.gif</a:t>
            </a:r>
          </a:p>
        </p:txBody>
      </p:sp>
      <p:pic>
        <p:nvPicPr>
          <p:cNvPr id="18439" name="Picture 12" descr="bicycle">
            <a:extLst>
              <a:ext uri="{FF2B5EF4-FFF2-40B4-BE49-F238E27FC236}">
                <a16:creationId xmlns:a16="http://schemas.microsoft.com/office/drawing/2014/main" id="{EB00D9BB-4CF2-4DC9-926B-066DE04A9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3810000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Rectangle 13">
            <a:extLst>
              <a:ext uri="{FF2B5EF4-FFF2-40B4-BE49-F238E27FC236}">
                <a16:creationId xmlns:a16="http://schemas.microsoft.com/office/drawing/2014/main" id="{7F9D3A1A-45DA-45C9-812D-6A2907E6B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48400"/>
            <a:ext cx="2047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/>
              <a:t>http://i.timeinc.net/golfonline/images/fitness/yoga/bicycle.jpg</a:t>
            </a:r>
          </a:p>
        </p:txBody>
      </p:sp>
    </p:spTree>
  </p:cSld>
  <p:clrMapOvr>
    <a:masterClrMapping/>
  </p:clrMapOvr>
  <p:transition spd="slow"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492AE9CA-7075-4091-9E69-96BF485E880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Quadricep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F339AC2F-644B-4E90-8AD7-185CA51008EA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Includes the four major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muscles on the front of the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thigh (quad=4)</a:t>
            </a:r>
          </a:p>
          <a:p>
            <a:pPr eaLnBrk="1" hangingPunct="1">
              <a:defRPr/>
            </a:pPr>
            <a:r>
              <a:rPr lang="en-US"/>
              <a:t>Is the extensor muscle (muscle that opens a joint) of the knee</a:t>
            </a:r>
          </a:p>
          <a:p>
            <a:pPr eaLnBrk="1" hangingPunct="1">
              <a:defRPr/>
            </a:pPr>
            <a:r>
              <a:rPr lang="en-US"/>
              <a:t>Is crucial for walking, running, squatting, and jumping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/>
          </a:p>
        </p:txBody>
      </p:sp>
      <p:pic>
        <p:nvPicPr>
          <p:cNvPr id="19460" name="Picture 5" descr="QuadSparing">
            <a:extLst>
              <a:ext uri="{FF2B5EF4-FFF2-40B4-BE49-F238E27FC236}">
                <a16:creationId xmlns:a16="http://schemas.microsoft.com/office/drawing/2014/main" id="{5B20DB25-8835-4EC4-863E-18A267577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28600"/>
            <a:ext cx="23812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6">
            <a:extLst>
              <a:ext uri="{FF2B5EF4-FFF2-40B4-BE49-F238E27FC236}">
                <a16:creationId xmlns:a16="http://schemas.microsoft.com/office/drawing/2014/main" id="{5B1A5C91-838F-4022-8C03-AF3220E4A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6248400"/>
            <a:ext cx="7829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http://www.zimmer.com/web/images/products/joints/knees/QuadSparing.jpg</a:t>
            </a:r>
          </a:p>
        </p:txBody>
      </p:sp>
    </p:spTree>
  </p:cSld>
  <p:clrMapOvr>
    <a:masterClrMapping/>
  </p:clrMapOvr>
  <p:transition spd="slow">
    <p:randomBa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3285A516-26DE-4184-BA1D-CB6F17A7127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533400" y="152400"/>
            <a:ext cx="8385175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Quadricep Movement</a:t>
            </a:r>
          </a:p>
        </p:txBody>
      </p:sp>
      <p:pic>
        <p:nvPicPr>
          <p:cNvPr id="20483" name="Picture 29">
            <a:extLst>
              <a:ext uri="{FF2B5EF4-FFF2-40B4-BE49-F238E27FC236}">
                <a16:creationId xmlns:a16="http://schemas.microsoft.com/office/drawing/2014/main" id="{150A8F45-434C-421E-ABBE-FB85F5AFE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81200"/>
            <a:ext cx="143827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30">
            <a:extLst>
              <a:ext uri="{FF2B5EF4-FFF2-40B4-BE49-F238E27FC236}">
                <a16:creationId xmlns:a16="http://schemas.microsoft.com/office/drawing/2014/main" id="{B7B59B0F-614B-4432-84AF-77D8A0441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81200"/>
            <a:ext cx="1438275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31">
            <a:extLst>
              <a:ext uri="{FF2B5EF4-FFF2-40B4-BE49-F238E27FC236}">
                <a16:creationId xmlns:a16="http://schemas.microsoft.com/office/drawing/2014/main" id="{BA11B52F-2F32-4F17-B77A-788E433B15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53200"/>
            <a:ext cx="7210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/>
              <a:t>http://www.getbodysmart.com/ap/muscularsystem/legmuscles/vastusmedialis/tutorial.html</a:t>
            </a:r>
          </a:p>
        </p:txBody>
      </p:sp>
    </p:spTree>
  </p:cSld>
  <p:clrMapOvr>
    <a:masterClrMapping/>
  </p:clrMapOvr>
  <p:transition spd="slow">
    <p:pull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AB91742D-C152-4D89-860A-E3843829F13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How To Strengthen Quadricep Muscles</a:t>
            </a:r>
          </a:p>
        </p:txBody>
      </p:sp>
      <p:graphicFrame>
        <p:nvGraphicFramePr>
          <p:cNvPr id="36885" name="Group 21">
            <a:extLst>
              <a:ext uri="{FF2B5EF4-FFF2-40B4-BE49-F238E27FC236}">
                <a16:creationId xmlns:a16="http://schemas.microsoft.com/office/drawing/2014/main" id="{820510EE-DEE9-4276-9D49-5F8495DAF3D9}"/>
              </a:ext>
            </a:extLst>
          </p:cNvPr>
          <p:cNvGraphicFramePr>
            <a:graphicFrameLocks noGrp="1"/>
          </p:cNvGraphicFramePr>
          <p:nvPr/>
        </p:nvGraphicFramePr>
        <p:xfrm>
          <a:off x="990600" y="2057400"/>
          <a:ext cx="8007350" cy="4610100"/>
        </p:xfrm>
        <a:graphic>
          <a:graphicData uri="http://schemas.openxmlformats.org/drawingml/2006/table">
            <a:tbl>
              <a:tblPr/>
              <a:tblGrid>
                <a:gridCol w="2668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0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85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14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http://www.fitstep.com/Library/Exercises/Leg_extensions.htm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http://www.myfit.ca/exercisedatabase/images/lunges.gif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http://z.about.com/d/exercise/1/0/a/9/stepsquat.jpg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Leg Extensions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Lunges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Step Squat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1521" name="Picture 35" descr="Top Position of Leg Extensions">
            <a:extLst>
              <a:ext uri="{FF2B5EF4-FFF2-40B4-BE49-F238E27FC236}">
                <a16:creationId xmlns:a16="http://schemas.microsoft.com/office/drawing/2014/main" id="{2473F7A9-DECC-4640-AD30-BA65A04C6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362200"/>
            <a:ext cx="189547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2" name="Picture 36" descr="lunges">
            <a:extLst>
              <a:ext uri="{FF2B5EF4-FFF2-40B4-BE49-F238E27FC236}">
                <a16:creationId xmlns:a16="http://schemas.microsoft.com/office/drawing/2014/main" id="{B40C718E-B223-4085-8A47-2CD13E9C40F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133600"/>
            <a:ext cx="2006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3" name="Picture 37" descr="stepsquat">
            <a:extLst>
              <a:ext uri="{FF2B5EF4-FFF2-40B4-BE49-F238E27FC236}">
                <a16:creationId xmlns:a16="http://schemas.microsoft.com/office/drawing/2014/main" id="{7D353864-34AA-4539-8D0A-178400A32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133600"/>
            <a:ext cx="21494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B35DCD4B-6A95-4A88-B2FA-F108A261B6E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Deltoid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FFC2807F-FDEA-497B-B3D2-BE51173E5EE5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/>
              <a:t>Forms the rounded contour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/>
              <a:t>of the shoulder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/>
              <a:t>3 Parts: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/>
              <a:t>Anterior portion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/>
              <a:t>Middle Portion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/>
              <a:t>Posterior Portion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/>
              <a:t>Movements: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/>
              <a:t>Middle Portion abducts the arm at the shoulder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/>
              <a:t>Posterior portion laterally rotates and extends the arm at the shoulder.</a:t>
            </a:r>
          </a:p>
        </p:txBody>
      </p:sp>
      <p:pic>
        <p:nvPicPr>
          <p:cNvPr id="4100" name="Picture 5" descr="deltoid">
            <a:extLst>
              <a:ext uri="{FF2B5EF4-FFF2-40B4-BE49-F238E27FC236}">
                <a16:creationId xmlns:a16="http://schemas.microsoft.com/office/drawing/2014/main" id="{2C0FA5D2-65F9-4A46-B1C5-E7839EEAC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28600"/>
            <a:ext cx="2606675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6">
            <a:extLst>
              <a:ext uri="{FF2B5EF4-FFF2-40B4-BE49-F238E27FC236}">
                <a16:creationId xmlns:a16="http://schemas.microsoft.com/office/drawing/2014/main" id="{C90EC487-D884-47D7-8BCD-76D845FF6D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" y="6361113"/>
            <a:ext cx="3771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http://www.gpc.edu/~jaliff/deltoid.gif</a:t>
            </a:r>
          </a:p>
        </p:txBody>
      </p:sp>
    </p:spTree>
  </p:cSld>
  <p:clrMapOvr>
    <a:masterClrMapping/>
  </p:clrMapOvr>
  <p:transition spd="slow">
    <p:cover dir="r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9821E26F-E26E-40F4-A228-ADD940E0490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Trapezius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A2EFD116-520A-460B-8BE8-321DACF562F0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A large superficial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muscle on the back</a:t>
            </a:r>
          </a:p>
          <a:p>
            <a:pPr eaLnBrk="1" hangingPunct="1">
              <a:defRPr/>
            </a:pPr>
            <a:r>
              <a:rPr lang="en-US"/>
              <a:t>Controls shrugging the shoulders up and down, and drawing the shoulder blades together</a:t>
            </a:r>
          </a:p>
          <a:p>
            <a:pPr eaLnBrk="1" hangingPunct="1">
              <a:defRPr/>
            </a:pPr>
            <a:r>
              <a:rPr lang="en-US"/>
              <a:t>Strain on trapezius is often the cause of lower neck pain</a:t>
            </a:r>
          </a:p>
        </p:txBody>
      </p:sp>
      <p:pic>
        <p:nvPicPr>
          <p:cNvPr id="22532" name="Picture 5" descr="Trapezius">
            <a:extLst>
              <a:ext uri="{FF2B5EF4-FFF2-40B4-BE49-F238E27FC236}">
                <a16:creationId xmlns:a16="http://schemas.microsoft.com/office/drawing/2014/main" id="{35545F23-07DC-49FE-A9A8-2B945FC31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04800"/>
            <a:ext cx="2743200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Rectangle 6">
            <a:extLst>
              <a:ext uri="{FF2B5EF4-FFF2-40B4-BE49-F238E27FC236}">
                <a16:creationId xmlns:a16="http://schemas.microsoft.com/office/drawing/2014/main" id="{1B1F4F9C-0C33-44D9-B900-0FDBBFD4F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24600"/>
            <a:ext cx="697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http://upload.wikimedia.org/wikipedia/commons/6/60/Trapezius.png</a:t>
            </a:r>
          </a:p>
        </p:txBody>
      </p:sp>
    </p:spTree>
  </p:cSld>
  <p:clrMapOvr>
    <a:masterClrMapping/>
  </p:clrMapOvr>
  <p:transition spd="slow">
    <p:pull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47221614-0C8B-4748-B5E4-EAC043B45CC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Trapezius Movement</a:t>
            </a:r>
          </a:p>
        </p:txBody>
      </p:sp>
      <p:pic>
        <p:nvPicPr>
          <p:cNvPr id="23555" name="Picture 4">
            <a:extLst>
              <a:ext uri="{FF2B5EF4-FFF2-40B4-BE49-F238E27FC236}">
                <a16:creationId xmlns:a16="http://schemas.microsoft.com/office/drawing/2014/main" id="{210EB7D1-74F6-4E1D-9B7F-1FA8143E6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145732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5">
            <a:extLst>
              <a:ext uri="{FF2B5EF4-FFF2-40B4-BE49-F238E27FC236}">
                <a16:creationId xmlns:a16="http://schemas.microsoft.com/office/drawing/2014/main" id="{39F8C185-798E-49ED-AB0A-80E3D29E9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71600"/>
            <a:ext cx="144780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6">
            <a:extLst>
              <a:ext uri="{FF2B5EF4-FFF2-40B4-BE49-F238E27FC236}">
                <a16:creationId xmlns:a16="http://schemas.microsoft.com/office/drawing/2014/main" id="{11D51811-989B-4B01-B761-F110C6536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371600"/>
            <a:ext cx="1457325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7">
            <a:extLst>
              <a:ext uri="{FF2B5EF4-FFF2-40B4-BE49-F238E27FC236}">
                <a16:creationId xmlns:a16="http://schemas.microsoft.com/office/drawing/2014/main" id="{A380BE5E-F963-4DD7-B7C2-5E66A201B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371600"/>
            <a:ext cx="143827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8">
            <a:extLst>
              <a:ext uri="{FF2B5EF4-FFF2-40B4-BE49-F238E27FC236}">
                <a16:creationId xmlns:a16="http://schemas.microsoft.com/office/drawing/2014/main" id="{1FFBE07F-F42D-4C55-9F66-65A10D83D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371600"/>
            <a:ext cx="14478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9">
            <a:extLst>
              <a:ext uri="{FF2B5EF4-FFF2-40B4-BE49-F238E27FC236}">
                <a16:creationId xmlns:a16="http://schemas.microsoft.com/office/drawing/2014/main" id="{98147535-DA02-4342-A608-69339E37B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371600"/>
            <a:ext cx="142875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10">
            <a:extLst>
              <a:ext uri="{FF2B5EF4-FFF2-40B4-BE49-F238E27FC236}">
                <a16:creationId xmlns:a16="http://schemas.microsoft.com/office/drawing/2014/main" id="{F4D2F228-9E13-43BC-9B50-496FDA8D2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495800"/>
            <a:ext cx="1143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11">
            <a:extLst>
              <a:ext uri="{FF2B5EF4-FFF2-40B4-BE49-F238E27FC236}">
                <a16:creationId xmlns:a16="http://schemas.microsoft.com/office/drawing/2014/main" id="{9BDB0133-6193-4EDD-BBC6-5C914B64C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163" y="4495800"/>
            <a:ext cx="1103312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3" name="Rectangle 12">
            <a:extLst>
              <a:ext uri="{FF2B5EF4-FFF2-40B4-BE49-F238E27FC236}">
                <a16:creationId xmlns:a16="http://schemas.microsoft.com/office/drawing/2014/main" id="{D64BB9AF-A44B-4697-8356-1FADB302B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5334000"/>
            <a:ext cx="36861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/>
              <a:t>http://www.getbodysmart.com/ap/muscularsystem/shouldermuscles/posteriormuscles/trapezius/tutorial.html</a:t>
            </a:r>
          </a:p>
        </p:txBody>
      </p:sp>
    </p:spTree>
  </p:cSld>
  <p:clrMapOvr>
    <a:masterClrMapping/>
  </p:clrMapOvr>
  <p:transition spd="slow">
    <p:strips dir="r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D513E6EE-9453-4445-A3DA-29D7CAEADFF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How To Strengthen Trapezius Muscles</a:t>
            </a:r>
          </a:p>
        </p:txBody>
      </p:sp>
      <p:graphicFrame>
        <p:nvGraphicFramePr>
          <p:cNvPr id="39958" name="Group 22">
            <a:extLst>
              <a:ext uri="{FF2B5EF4-FFF2-40B4-BE49-F238E27FC236}">
                <a16:creationId xmlns:a16="http://schemas.microsoft.com/office/drawing/2014/main" id="{BD033743-7D46-4CDA-B154-D295BDCE8A8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905000"/>
          <a:ext cx="8007350" cy="4191000"/>
        </p:xfrm>
        <a:graphic>
          <a:graphicData uri="http://schemas.openxmlformats.org/drawingml/2006/table">
            <a:tbl>
              <a:tblPr/>
              <a:tblGrid>
                <a:gridCol w="4003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3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95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http://www.melvillecity.com.au/news-folder/olympic-rower-shows-201coarsome201d-technique-at-melville-aquatic-fitness-centre/technique-session-2-small.jpg/image_mini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http://www.orthop.washington.edu/_Rainbow/Album/10357ma282218f-1128-496f-b519-90e97be2b0be.gif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Standing Rowing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Shoulder Shrugs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4590" name="Picture 20" descr="image_mini">
            <a:extLst>
              <a:ext uri="{FF2B5EF4-FFF2-40B4-BE49-F238E27FC236}">
                <a16:creationId xmlns:a16="http://schemas.microsoft.com/office/drawing/2014/main" id="{79596184-F1EB-4664-8421-D3C537B3F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81200"/>
            <a:ext cx="29527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1" name="Picture 24" descr="10357ma282218f-1128-496f-b519-90e97be2b0be">
            <a:extLst>
              <a:ext uri="{FF2B5EF4-FFF2-40B4-BE49-F238E27FC236}">
                <a16:creationId xmlns:a16="http://schemas.microsoft.com/office/drawing/2014/main" id="{C5C99575-C7E9-4DC9-B358-7765F9B5B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098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trips dir="r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59AF3832-0D60-4912-8ED9-8C38DC43BCD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Latissimus Dorsi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B578D903-52DC-4C3D-8C22-A4647F09E7D4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Triangular shaped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muscle</a:t>
            </a:r>
          </a:p>
          <a:p>
            <a:pPr eaLnBrk="1" hangingPunct="1">
              <a:defRPr/>
            </a:pPr>
            <a:r>
              <a:rPr lang="en-US"/>
              <a:t>Covers the lumbar part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of the back</a:t>
            </a:r>
          </a:p>
        </p:txBody>
      </p:sp>
      <p:pic>
        <p:nvPicPr>
          <p:cNvPr id="25604" name="Picture 5" descr="Latissimus_dorsi">
            <a:extLst>
              <a:ext uri="{FF2B5EF4-FFF2-40B4-BE49-F238E27FC236}">
                <a16:creationId xmlns:a16="http://schemas.microsoft.com/office/drawing/2014/main" id="{869E47E5-722A-4B7F-B855-ECD06775C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09600"/>
            <a:ext cx="29527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6">
            <a:extLst>
              <a:ext uri="{FF2B5EF4-FFF2-40B4-BE49-F238E27FC236}">
                <a16:creationId xmlns:a16="http://schemas.microsoft.com/office/drawing/2014/main" id="{E4BA4681-1BFA-4593-A08F-4B598EBAD1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48400"/>
            <a:ext cx="7677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http://upload.wikimedia.org/wikipedia/commons/7/7d/Latissimus_dorsi.png</a:t>
            </a:r>
          </a:p>
        </p:txBody>
      </p:sp>
    </p:spTree>
  </p:cSld>
  <p:clrMapOvr>
    <a:masterClrMapping/>
  </p:clrMapOvr>
  <p:transition spd="slow">
    <p:strips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0CF0472E-8F1C-4CC3-9339-EE48FA561AC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Latissimus Dorsi Movement</a:t>
            </a:r>
          </a:p>
        </p:txBody>
      </p:sp>
      <p:pic>
        <p:nvPicPr>
          <p:cNvPr id="26627" name="Picture 4">
            <a:extLst>
              <a:ext uri="{FF2B5EF4-FFF2-40B4-BE49-F238E27FC236}">
                <a16:creationId xmlns:a16="http://schemas.microsoft.com/office/drawing/2014/main" id="{98992E0E-093F-4616-8EAF-AE4B9EF25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33600"/>
            <a:ext cx="14478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5">
            <a:extLst>
              <a:ext uri="{FF2B5EF4-FFF2-40B4-BE49-F238E27FC236}">
                <a16:creationId xmlns:a16="http://schemas.microsoft.com/office/drawing/2014/main" id="{56DA92CE-D1E5-4523-83B4-6FF6258B3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133600"/>
            <a:ext cx="142875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6">
            <a:extLst>
              <a:ext uri="{FF2B5EF4-FFF2-40B4-BE49-F238E27FC236}">
                <a16:creationId xmlns:a16="http://schemas.microsoft.com/office/drawing/2014/main" id="{CBF0502F-3F98-4EB3-BE71-B86FB7404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133600"/>
            <a:ext cx="1438275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7">
            <a:extLst>
              <a:ext uri="{FF2B5EF4-FFF2-40B4-BE49-F238E27FC236}">
                <a16:creationId xmlns:a16="http://schemas.microsoft.com/office/drawing/2014/main" id="{D6C38D19-2722-403C-ACFA-8AD9EF591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133600"/>
            <a:ext cx="14478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trips dir="r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419BD509-895E-43BB-80DE-68305467F13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How To Strengthen Latissimus Dorsi</a:t>
            </a:r>
          </a:p>
        </p:txBody>
      </p:sp>
      <p:graphicFrame>
        <p:nvGraphicFramePr>
          <p:cNvPr id="43023" name="Group 15">
            <a:extLst>
              <a:ext uri="{FF2B5EF4-FFF2-40B4-BE49-F238E27FC236}">
                <a16:creationId xmlns:a16="http://schemas.microsoft.com/office/drawing/2014/main" id="{DC3DE579-7C46-43BD-8370-F6D7DE2BAAB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905000"/>
          <a:ext cx="8007350" cy="4191000"/>
        </p:xfrm>
        <a:graphic>
          <a:graphicData uri="http://schemas.openxmlformats.org/drawingml/2006/table">
            <a:tbl>
              <a:tblPr/>
              <a:tblGrid>
                <a:gridCol w="4003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3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95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http://www.nku.edu/~issues/weightlifting/MVC-033S.JPG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http://www.myfit.ca/exercisedatabase/images/onearmrow.gif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Lateral Pull Down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One Arm Row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7662" name="Picture 20" descr="MVC-033S">
            <a:extLst>
              <a:ext uri="{FF2B5EF4-FFF2-40B4-BE49-F238E27FC236}">
                <a16:creationId xmlns:a16="http://schemas.microsoft.com/office/drawing/2014/main" id="{8464446F-1659-4970-BDE5-7BF6BF53F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133600"/>
            <a:ext cx="2362200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3" name="Picture 22" descr="onearmrow">
            <a:extLst>
              <a:ext uri="{FF2B5EF4-FFF2-40B4-BE49-F238E27FC236}">
                <a16:creationId xmlns:a16="http://schemas.microsoft.com/office/drawing/2014/main" id="{AA593682-6645-4E6D-8CDE-A8DEC1266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057400"/>
            <a:ext cx="19050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D89509C0-DC2F-4627-8CF7-0C14B53AC37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Tricep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DC04DA3C-8FC0-4F13-AC8E-150B1A152A9C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685800" y="1828800"/>
            <a:ext cx="8007350" cy="41910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Large muscle that runs along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 the back of the upper arm</a:t>
            </a:r>
          </a:p>
          <a:p>
            <a:pPr eaLnBrk="1" hangingPunct="1">
              <a:defRPr/>
            </a:pPr>
            <a:r>
              <a:rPr lang="en-US"/>
              <a:t>Is an extensor muscle (opens at a joint)</a:t>
            </a:r>
          </a:p>
          <a:p>
            <a:pPr eaLnBrk="1" hangingPunct="1">
              <a:defRPr/>
            </a:pPr>
            <a:r>
              <a:rPr lang="en-US"/>
              <a:t>Works in coordination with the biceps which are flexor muscles (bends at a joint)</a:t>
            </a:r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2FE0BA8D-7918-4095-9A2B-F76F62D7F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24600"/>
            <a:ext cx="7524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http://upload.wikimedia.org/wikipedia/commons/8/83/Triceps_brachii.png</a:t>
            </a:r>
          </a:p>
        </p:txBody>
      </p:sp>
      <p:pic>
        <p:nvPicPr>
          <p:cNvPr id="28677" name="Picture 6" descr="Triceps_brachii">
            <a:extLst>
              <a:ext uri="{FF2B5EF4-FFF2-40B4-BE49-F238E27FC236}">
                <a16:creationId xmlns:a16="http://schemas.microsoft.com/office/drawing/2014/main" id="{31A919F7-0AD2-47FD-96B5-23E75E277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381000"/>
            <a:ext cx="25717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809AEEE4-A58F-4C06-9251-E3053387DF8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Tricep Movement</a:t>
            </a:r>
          </a:p>
        </p:txBody>
      </p:sp>
      <p:pic>
        <p:nvPicPr>
          <p:cNvPr id="29699" name="Picture 4">
            <a:extLst>
              <a:ext uri="{FF2B5EF4-FFF2-40B4-BE49-F238E27FC236}">
                <a16:creationId xmlns:a16="http://schemas.microsoft.com/office/drawing/2014/main" id="{AB7F9F62-5963-4F66-B5F9-11D56A07C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362200"/>
            <a:ext cx="144780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5">
            <a:extLst>
              <a:ext uri="{FF2B5EF4-FFF2-40B4-BE49-F238E27FC236}">
                <a16:creationId xmlns:a16="http://schemas.microsoft.com/office/drawing/2014/main" id="{30727418-1B5A-4D88-852E-112A6CCF1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62200"/>
            <a:ext cx="14478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6">
            <a:extLst>
              <a:ext uri="{FF2B5EF4-FFF2-40B4-BE49-F238E27FC236}">
                <a16:creationId xmlns:a16="http://schemas.microsoft.com/office/drawing/2014/main" id="{D6688245-BFBD-4F74-89E1-4D9A6DEE0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00800"/>
            <a:ext cx="83613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/>
              <a:t>http://www.getbodysmart.com/ap/muscularsystem/armmuscles/posteriormuscles/tricepslong/tutorial.html</a:t>
            </a:r>
          </a:p>
        </p:txBody>
      </p:sp>
    </p:spTree>
  </p:cSld>
  <p:clrMapOvr>
    <a:masterClrMapping/>
  </p:clrMapOvr>
  <p:transition spd="slow">
    <p:wipe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FEE51EB3-158F-46EA-9478-4459D890D3C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How To Strengthen Triceps Muscle</a:t>
            </a:r>
          </a:p>
        </p:txBody>
      </p:sp>
      <p:graphicFrame>
        <p:nvGraphicFramePr>
          <p:cNvPr id="45087" name="Group 31">
            <a:extLst>
              <a:ext uri="{FF2B5EF4-FFF2-40B4-BE49-F238E27FC236}">
                <a16:creationId xmlns:a16="http://schemas.microsoft.com/office/drawing/2014/main" id="{8FCB1CD5-B11E-4C43-ABC8-16E9A98CD43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905000"/>
          <a:ext cx="8007350" cy="4191000"/>
        </p:xfrm>
        <a:graphic>
          <a:graphicData uri="http://schemas.openxmlformats.org/drawingml/2006/table">
            <a:tbl>
              <a:tblPr/>
              <a:tblGrid>
                <a:gridCol w="4003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3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95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http://www.ironworkout.com/ohdb.jpg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http://www.patrickholford.com/imagelibrary/tricep%20dip.JPG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Tricep Extension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Tricep Dip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0734" name="Picture 34" descr="ohdb">
            <a:extLst>
              <a:ext uri="{FF2B5EF4-FFF2-40B4-BE49-F238E27FC236}">
                <a16:creationId xmlns:a16="http://schemas.microsoft.com/office/drawing/2014/main" id="{8D420D29-E240-4184-827A-D5C36D69B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05000"/>
            <a:ext cx="220980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5" name="Picture 36" descr="tricep%20dip">
            <a:extLst>
              <a:ext uri="{FF2B5EF4-FFF2-40B4-BE49-F238E27FC236}">
                <a16:creationId xmlns:a16="http://schemas.microsoft.com/office/drawing/2014/main" id="{0C32B6B0-F23B-419B-B545-45B4B9784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09800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D90830F4-5C49-40D5-AE00-ABC6BE6CB13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Gluteus Maximus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41F23766-D044-44B3-8328-C4524FF30007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Makes up shape and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appearance of the buttocks</a:t>
            </a:r>
          </a:p>
          <a:p>
            <a:pPr eaLnBrk="1" hangingPunct="1">
              <a:defRPr/>
            </a:pPr>
            <a:r>
              <a:rPr lang="en-US"/>
              <a:t>Maintains the trunk in the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 erect posture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/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9824BA1A-157E-4299-8A2E-DDDA03AB2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91288"/>
            <a:ext cx="8693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http://upload.wikimedia.org/wikipedia/commons/7/70/Posterior_Hip_Muscles_3.PNG</a:t>
            </a:r>
          </a:p>
        </p:txBody>
      </p:sp>
      <p:pic>
        <p:nvPicPr>
          <p:cNvPr id="31749" name="Picture 6" descr="Posterior_Hip_Muscles_3">
            <a:extLst>
              <a:ext uri="{FF2B5EF4-FFF2-40B4-BE49-F238E27FC236}">
                <a16:creationId xmlns:a16="http://schemas.microsoft.com/office/drawing/2014/main" id="{32751E8E-73F2-49EE-BB6F-9F483E15C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5" y="0"/>
            <a:ext cx="282892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09953B63-1450-499D-8543-883963AFD09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Deltoid Movements</a:t>
            </a:r>
          </a:p>
        </p:txBody>
      </p:sp>
      <p:pic>
        <p:nvPicPr>
          <p:cNvPr id="5123" name="Picture 4">
            <a:extLst>
              <a:ext uri="{FF2B5EF4-FFF2-40B4-BE49-F238E27FC236}">
                <a16:creationId xmlns:a16="http://schemas.microsoft.com/office/drawing/2014/main" id="{FF2F6E39-81C5-41DC-BEC8-411360680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76400"/>
            <a:ext cx="145732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5">
            <a:extLst>
              <a:ext uri="{FF2B5EF4-FFF2-40B4-BE49-F238E27FC236}">
                <a16:creationId xmlns:a16="http://schemas.microsoft.com/office/drawing/2014/main" id="{511604C1-6464-4E1A-B86F-320E1E919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1447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6">
            <a:extLst>
              <a:ext uri="{FF2B5EF4-FFF2-40B4-BE49-F238E27FC236}">
                <a16:creationId xmlns:a16="http://schemas.microsoft.com/office/drawing/2014/main" id="{CD883DEF-37A3-4559-8C4C-19ED65D4B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76400"/>
            <a:ext cx="145732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7">
            <a:extLst>
              <a:ext uri="{FF2B5EF4-FFF2-40B4-BE49-F238E27FC236}">
                <a16:creationId xmlns:a16="http://schemas.microsoft.com/office/drawing/2014/main" id="{39E514CA-3375-43D6-9BE6-2F653267B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76400"/>
            <a:ext cx="1419225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8">
            <a:extLst>
              <a:ext uri="{FF2B5EF4-FFF2-40B4-BE49-F238E27FC236}">
                <a16:creationId xmlns:a16="http://schemas.microsoft.com/office/drawing/2014/main" id="{35D4CF72-D7DE-43DA-8536-DA7D3A8BD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76400"/>
            <a:ext cx="14382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9">
            <a:extLst>
              <a:ext uri="{FF2B5EF4-FFF2-40B4-BE49-F238E27FC236}">
                <a16:creationId xmlns:a16="http://schemas.microsoft.com/office/drawing/2014/main" id="{2AA206F7-9A0B-4954-BB5F-260AB49AF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676400"/>
            <a:ext cx="14287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Rectangle 10">
            <a:extLst>
              <a:ext uri="{FF2B5EF4-FFF2-40B4-BE49-F238E27FC236}">
                <a16:creationId xmlns:a16="http://schemas.microsoft.com/office/drawing/2014/main" id="{3E113603-BD63-48D5-B0ED-01E917D4B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24400"/>
            <a:ext cx="57816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/>
              <a:t>http://www.getbodysmart.com/ap/muscularsystem/armmuscles/posteriormuscles/deltoid/tutorial.html</a:t>
            </a:r>
          </a:p>
        </p:txBody>
      </p:sp>
    </p:spTree>
  </p:cSld>
  <p:clrMapOvr>
    <a:masterClrMapping/>
  </p:clrMapOvr>
  <p:transition spd="slow">
    <p:cover dir="l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F0FA0BA3-64E1-4659-9F36-2F38A10DC21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Gluteus Maximus Movement</a:t>
            </a:r>
          </a:p>
        </p:txBody>
      </p:sp>
      <p:pic>
        <p:nvPicPr>
          <p:cNvPr id="32771" name="Picture 4">
            <a:extLst>
              <a:ext uri="{FF2B5EF4-FFF2-40B4-BE49-F238E27FC236}">
                <a16:creationId xmlns:a16="http://schemas.microsoft.com/office/drawing/2014/main" id="{628AD655-ED87-4B81-9311-EDEDC2744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14478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5">
            <a:extLst>
              <a:ext uri="{FF2B5EF4-FFF2-40B4-BE49-F238E27FC236}">
                <a16:creationId xmlns:a16="http://schemas.microsoft.com/office/drawing/2014/main" id="{F8B0E4E9-FC10-457F-AD4A-97F93A095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86000"/>
            <a:ext cx="1457325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6">
            <a:extLst>
              <a:ext uri="{FF2B5EF4-FFF2-40B4-BE49-F238E27FC236}">
                <a16:creationId xmlns:a16="http://schemas.microsoft.com/office/drawing/2014/main" id="{5C4319C1-B2AE-4E81-8677-F763AC792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0"/>
            <a:ext cx="145732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7">
            <a:extLst>
              <a:ext uri="{FF2B5EF4-FFF2-40B4-BE49-F238E27FC236}">
                <a16:creationId xmlns:a16="http://schemas.microsoft.com/office/drawing/2014/main" id="{4F4E5E6D-389B-428E-92AC-A1087395E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86000"/>
            <a:ext cx="143827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8">
            <a:extLst>
              <a:ext uri="{FF2B5EF4-FFF2-40B4-BE49-F238E27FC236}">
                <a16:creationId xmlns:a16="http://schemas.microsoft.com/office/drawing/2014/main" id="{3C3329CF-9E10-4BDE-80FA-11752EE41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86000"/>
            <a:ext cx="146685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9">
            <a:extLst>
              <a:ext uri="{FF2B5EF4-FFF2-40B4-BE49-F238E27FC236}">
                <a16:creationId xmlns:a16="http://schemas.microsoft.com/office/drawing/2014/main" id="{CC33B980-D05F-49A2-9675-85A10C10C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286000"/>
            <a:ext cx="144780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C53AA14D-015C-47FE-A1BE-14C5BBC0C33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How To Strengthen Gluteus Maximus</a:t>
            </a:r>
          </a:p>
        </p:txBody>
      </p:sp>
      <p:graphicFrame>
        <p:nvGraphicFramePr>
          <p:cNvPr id="47119" name="Group 15">
            <a:extLst>
              <a:ext uri="{FF2B5EF4-FFF2-40B4-BE49-F238E27FC236}">
                <a16:creationId xmlns:a16="http://schemas.microsoft.com/office/drawing/2014/main" id="{59BCF539-6A4B-4215-8057-7640883BFCC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905000"/>
          <a:ext cx="8007350" cy="4191000"/>
        </p:xfrm>
        <a:graphic>
          <a:graphicData uri="http://schemas.openxmlformats.org/drawingml/2006/table">
            <a:tbl>
              <a:tblPr/>
              <a:tblGrid>
                <a:gridCol w="4003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3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95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http://www.dkimages.com/discover/previews/913/50406340.JPG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2"/>
                        </a:rPr>
                        <a:t>http://www.dkimages.com/discover/previews/913/50406371.JPG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Squats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Lunges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3806" name="Picture 18" descr="50406340">
            <a:extLst>
              <a:ext uri="{FF2B5EF4-FFF2-40B4-BE49-F238E27FC236}">
                <a16:creationId xmlns:a16="http://schemas.microsoft.com/office/drawing/2014/main" id="{5E6653ED-BD86-4F90-B28C-FC16C4362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81200"/>
            <a:ext cx="14636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7" name="Picture 20" descr="50406371">
            <a:extLst>
              <a:ext uri="{FF2B5EF4-FFF2-40B4-BE49-F238E27FC236}">
                <a16:creationId xmlns:a16="http://schemas.microsoft.com/office/drawing/2014/main" id="{4F756307-49C3-45B0-BF9A-B55177F77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905000"/>
            <a:ext cx="1704975" cy="2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newsflash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2EAF1751-BB17-4B18-8205-4359566A77A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Hamstring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61933687-65DB-47A6-928A-26B001742B4F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They begin just underneath the gluteus maximus and attach to the tibia</a:t>
            </a:r>
          </a:p>
          <a:p>
            <a:pPr eaLnBrk="1" hangingPunct="1">
              <a:defRPr/>
            </a:pPr>
            <a:r>
              <a:rPr lang="en-US"/>
              <a:t>Primary function is knee flexion (bringing the heel towards the buttocks)</a:t>
            </a:r>
          </a:p>
          <a:p>
            <a:pPr eaLnBrk="1" hangingPunct="1">
              <a:defRPr/>
            </a:pPr>
            <a:r>
              <a:rPr lang="en-US"/>
              <a:t>When exercised without being stretched, hamstring injuries (strains, pulls, etc.) are very common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/>
          </a:p>
        </p:txBody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75E66367-1299-4058-84F0-A06A27500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91288"/>
            <a:ext cx="7664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http://www.myfit.ca/Muscle%20Anatomy/Hamstrings-or-Biceps-Femori.jpg</a:t>
            </a:r>
          </a:p>
        </p:txBody>
      </p:sp>
      <p:pic>
        <p:nvPicPr>
          <p:cNvPr id="34821" name="Picture 6" descr="Hamstrings-or-Biceps-Femori">
            <a:extLst>
              <a:ext uri="{FF2B5EF4-FFF2-40B4-BE49-F238E27FC236}">
                <a16:creationId xmlns:a16="http://schemas.microsoft.com/office/drawing/2014/main" id="{72304E46-51D8-49A3-BB0C-7771514B4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8600"/>
            <a:ext cx="14287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 dir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379DAF02-B2AF-4AA7-9A83-91FBB2A455E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Hamstring Movement</a:t>
            </a:r>
          </a:p>
        </p:txBody>
      </p:sp>
      <p:pic>
        <p:nvPicPr>
          <p:cNvPr id="35843" name="Picture 4">
            <a:extLst>
              <a:ext uri="{FF2B5EF4-FFF2-40B4-BE49-F238E27FC236}">
                <a16:creationId xmlns:a16="http://schemas.microsoft.com/office/drawing/2014/main" id="{B4FA2750-6F41-4FF8-9B0F-A5117A1C6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05000"/>
            <a:ext cx="143827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5">
            <a:extLst>
              <a:ext uri="{FF2B5EF4-FFF2-40B4-BE49-F238E27FC236}">
                <a16:creationId xmlns:a16="http://schemas.microsoft.com/office/drawing/2014/main" id="{71C0A6D2-3615-497C-BF76-1019B92C5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905000"/>
            <a:ext cx="1457325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Rectangle 6">
            <a:extLst>
              <a:ext uri="{FF2B5EF4-FFF2-40B4-BE49-F238E27FC236}">
                <a16:creationId xmlns:a16="http://schemas.microsoft.com/office/drawing/2014/main" id="{E67F14C2-0274-47B7-AB2E-3AB042F091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89713"/>
            <a:ext cx="49704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/>
              <a:t>http://www.getbodysmart.com/ap/muscularsystem/legmuscles/bicepslong/tutorial.html</a:t>
            </a:r>
          </a:p>
        </p:txBody>
      </p:sp>
    </p:spTree>
  </p:cSld>
  <p:clrMapOvr>
    <a:masterClrMapping/>
  </p:clrMapOvr>
  <p:transition spd="slow">
    <p:push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1766F644-FFFD-4A10-82F7-89A0F13E731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How To Strengthen Hamstring Muscle</a:t>
            </a:r>
          </a:p>
        </p:txBody>
      </p:sp>
      <p:graphicFrame>
        <p:nvGraphicFramePr>
          <p:cNvPr id="49167" name="Group 15">
            <a:extLst>
              <a:ext uri="{FF2B5EF4-FFF2-40B4-BE49-F238E27FC236}">
                <a16:creationId xmlns:a16="http://schemas.microsoft.com/office/drawing/2014/main" id="{FDF4E8DB-820D-4266-B902-74F863D4045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905000"/>
          <a:ext cx="8007350" cy="4191000"/>
        </p:xfrm>
        <a:graphic>
          <a:graphicData uri="http://schemas.openxmlformats.org/drawingml/2006/table">
            <a:tbl>
              <a:tblPr/>
              <a:tblGrid>
                <a:gridCol w="4003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3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95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http://www.bodypowerusa.com/bodysolidpics1/images/GLCE365_Leg%20Extension.jpg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http://www.mthotham.com.au/today/snowtech/images/dead-lift.jpg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Leg Curls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Deadlift (straight-legged)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6878" name="Picture 18" descr="GLCE365_Leg%20Extension">
            <a:extLst>
              <a:ext uri="{FF2B5EF4-FFF2-40B4-BE49-F238E27FC236}">
                <a16:creationId xmlns:a16="http://schemas.microsoft.com/office/drawing/2014/main" id="{E2DCFD42-0AE8-4E61-8717-6B69E61FC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057400"/>
            <a:ext cx="132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9" name="Picture 20" descr="dead-lift">
            <a:extLst>
              <a:ext uri="{FF2B5EF4-FFF2-40B4-BE49-F238E27FC236}">
                <a16:creationId xmlns:a16="http://schemas.microsoft.com/office/drawing/2014/main" id="{DC8AB2AF-A61B-4A36-8404-17A3C9F49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133600"/>
            <a:ext cx="36957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E5A30477-0215-4B09-AABB-BD4AB09EBD3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Calf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C15A28D6-DD8D-4BCD-A1E3-BECDE7181A20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/>
              <a:t>Muscles at the bottom of the leg</a:t>
            </a:r>
          </a:p>
          <a:p>
            <a:pPr eaLnBrk="1" hangingPunct="1">
              <a:defRPr/>
            </a:pPr>
            <a:r>
              <a:rPr lang="en-US" sz="2800" dirty="0"/>
              <a:t>Function is to stabilize during walking, </a:t>
            </a:r>
            <a:r>
              <a:rPr lang="en-US" sz="2800" dirty="0" err="1"/>
              <a:t>runing</a:t>
            </a:r>
            <a:r>
              <a:rPr lang="en-US" sz="2800" dirty="0"/>
              <a:t>, and jumping</a:t>
            </a:r>
          </a:p>
          <a:p>
            <a:pPr eaLnBrk="1" hangingPunct="1">
              <a:defRPr/>
            </a:pPr>
            <a:r>
              <a:rPr lang="en-US" sz="2800" dirty="0"/>
              <a:t>2 parts Gastrocnemius &amp; Soleus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FAC1ABB0-519B-4D94-9655-33571A813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91288"/>
            <a:ext cx="6877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http://www.thorntonross.com/crampex/images/muscle-diagram.jpg</a:t>
            </a:r>
          </a:p>
        </p:txBody>
      </p:sp>
      <p:pic>
        <p:nvPicPr>
          <p:cNvPr id="37893" name="Picture 6" descr="muscle-diagram">
            <a:extLst>
              <a:ext uri="{FF2B5EF4-FFF2-40B4-BE49-F238E27FC236}">
                <a16:creationId xmlns:a16="http://schemas.microsoft.com/office/drawing/2014/main" id="{074512A5-6863-454B-9158-3BA403DDD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038600"/>
            <a:ext cx="37528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635CBC47-0B71-4ECB-93CD-87DEF2824F3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Calf Movement</a:t>
            </a:r>
          </a:p>
        </p:txBody>
      </p:sp>
      <p:pic>
        <p:nvPicPr>
          <p:cNvPr id="38915" name="Picture 4">
            <a:extLst>
              <a:ext uri="{FF2B5EF4-FFF2-40B4-BE49-F238E27FC236}">
                <a16:creationId xmlns:a16="http://schemas.microsoft.com/office/drawing/2014/main" id="{7C842B2E-6A6A-46C6-A045-2E360C647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828800"/>
            <a:ext cx="144780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5">
            <a:extLst>
              <a:ext uri="{FF2B5EF4-FFF2-40B4-BE49-F238E27FC236}">
                <a16:creationId xmlns:a16="http://schemas.microsoft.com/office/drawing/2014/main" id="{61B43D3A-E875-4CCC-93DF-B72711D21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28800"/>
            <a:ext cx="1457325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DAD9461E-4219-4636-A0FC-31190F2DFFA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How To Strengthen Calf Muscles</a:t>
            </a:r>
          </a:p>
        </p:txBody>
      </p:sp>
      <p:graphicFrame>
        <p:nvGraphicFramePr>
          <p:cNvPr id="51215" name="Group 15">
            <a:extLst>
              <a:ext uri="{FF2B5EF4-FFF2-40B4-BE49-F238E27FC236}">
                <a16:creationId xmlns:a16="http://schemas.microsoft.com/office/drawing/2014/main" id="{136462ED-8062-4667-BF86-328B23105EC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905000"/>
          <a:ext cx="8007350" cy="4191000"/>
        </p:xfrm>
        <a:graphic>
          <a:graphicData uri="http://schemas.openxmlformats.org/drawingml/2006/table">
            <a:tbl>
              <a:tblPr/>
              <a:tblGrid>
                <a:gridCol w="4003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3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95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http://www.dkimages.com/discover/previews/913/50406340.JPG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http://www.nku.edu/~issues/weightlifting/MVC-027S.JPG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Squats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Tip-Toes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9950" name="Picture 18" descr="50406340">
            <a:extLst>
              <a:ext uri="{FF2B5EF4-FFF2-40B4-BE49-F238E27FC236}">
                <a16:creationId xmlns:a16="http://schemas.microsoft.com/office/drawing/2014/main" id="{DC849056-F830-4B7F-BF2D-4212F15AF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81200"/>
            <a:ext cx="15843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1" name="Picture 20" descr="MVC-027S">
            <a:extLst>
              <a:ext uri="{FF2B5EF4-FFF2-40B4-BE49-F238E27FC236}">
                <a16:creationId xmlns:a16="http://schemas.microsoft.com/office/drawing/2014/main" id="{F6C1B401-4881-41F5-8555-6BEF30214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057400"/>
            <a:ext cx="2452688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BF9E3DBE-7012-4736-B37D-89E4F0DD7A3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How To Strengthen Deltoid Muscles</a:t>
            </a:r>
          </a:p>
        </p:txBody>
      </p:sp>
      <p:graphicFrame>
        <p:nvGraphicFramePr>
          <p:cNvPr id="19495" name="Group 39">
            <a:extLst>
              <a:ext uri="{FF2B5EF4-FFF2-40B4-BE49-F238E27FC236}">
                <a16:creationId xmlns:a16="http://schemas.microsoft.com/office/drawing/2014/main" id="{97F3F137-86D9-4899-8A46-D1518F8A4D4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905000"/>
          <a:ext cx="8007350" cy="5041900"/>
        </p:xfrm>
        <a:graphic>
          <a:graphicData uri="http://schemas.openxmlformats.org/drawingml/2006/table">
            <a:tbl>
              <a:tblPr/>
              <a:tblGrid>
                <a:gridCol w="2668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0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85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338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http://en.wikipedia.org/wiki/Image:Bench_press.gif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http://en.wikipedia.org/wiki/Image:DumbbellLateralRaise.JPG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http://www.pro-weight-training.com/Big/front_dumbell_raises%20copybig.jpg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80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Bench Press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(to train front portion of deltoid muscle)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Lateral Raises/Shoulder Fly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(to train middle portion of deltoid muscle)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Inverse Lateral Raises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(to train posterior portion of deltoid muscle)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161" name="Picture 25" descr="A soldier performs a bench press">
            <a:hlinkClick r:id="rId2" tooltip="A soldier performs a bench press"/>
            <a:extLst>
              <a:ext uri="{FF2B5EF4-FFF2-40B4-BE49-F238E27FC236}">
                <a16:creationId xmlns:a16="http://schemas.microsoft.com/office/drawing/2014/main" id="{490B38AD-8575-4084-9B92-BCE0EDE43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33600"/>
            <a:ext cx="259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31" descr="Image:DumbbellLateralRaise.JPG">
            <a:hlinkClick r:id="rId4"/>
            <a:extLst>
              <a:ext uri="{FF2B5EF4-FFF2-40B4-BE49-F238E27FC236}">
                <a16:creationId xmlns:a16="http://schemas.microsoft.com/office/drawing/2014/main" id="{3055DAEB-2E99-4552-8995-CC9AB59F4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133600"/>
            <a:ext cx="243840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3" name="Text Box 35">
            <a:extLst>
              <a:ext uri="{FF2B5EF4-FFF2-40B4-BE49-F238E27FC236}">
                <a16:creationId xmlns:a16="http://schemas.microsoft.com/office/drawing/2014/main" id="{A2A08964-CA62-4FEE-8F76-89528A05A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3125" y="1027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pic>
        <p:nvPicPr>
          <p:cNvPr id="6164" name="Picture 37" descr="front_dumbell_raises%20copybig">
            <a:extLst>
              <a:ext uri="{FF2B5EF4-FFF2-40B4-BE49-F238E27FC236}">
                <a16:creationId xmlns:a16="http://schemas.microsoft.com/office/drawing/2014/main" id="{C9C5530B-E6B0-45B2-8346-1E45B8EE6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667000"/>
            <a:ext cx="2667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80E8FDF-98EC-4F6F-86E0-EA613623D5E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Pectoralis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83927881-51AB-4DFD-BC18-7C45953ABAF6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A thick muscle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 that covers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the anterior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(upper front)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part of the chest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/>
          </a:p>
          <a:p>
            <a:pPr eaLnBrk="1" hangingPunct="1">
              <a:defRPr/>
            </a:pPr>
            <a:endParaRPr lang="en-US"/>
          </a:p>
        </p:txBody>
      </p:sp>
      <p:pic>
        <p:nvPicPr>
          <p:cNvPr id="7172" name="Picture 6" descr="Pectoralis_major">
            <a:extLst>
              <a:ext uri="{FF2B5EF4-FFF2-40B4-BE49-F238E27FC236}">
                <a16:creationId xmlns:a16="http://schemas.microsoft.com/office/drawing/2014/main" id="{62EF349D-5C0C-4BD0-8C6C-8848B10AD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143000"/>
            <a:ext cx="4267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7">
            <a:extLst>
              <a:ext uri="{FF2B5EF4-FFF2-40B4-BE49-F238E27FC236}">
                <a16:creationId xmlns:a16="http://schemas.microsoft.com/office/drawing/2014/main" id="{3A67C326-D6B4-4E84-A0C7-439C00439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2075" y="6459538"/>
            <a:ext cx="52355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/>
              <a:t>	http://upload.wikimedia.org/wikipedia/commons/6/6c/Pectoralis_major.png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D0B422ED-D900-499C-B480-13A59927E04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Pectoralis Movement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1F6EE612-AD51-4544-9141-9D21E3CFD0E0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/>
              <a:t>Types of movement: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/>
              <a:t>Transverse Flexion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800"/>
              <a:t>moving the upper arm toward and across the chest with the elbows facing out to the sides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/>
              <a:t>Transverse Abduction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800"/>
              <a:t>moving the upper arm away from the chest with the elbows facing down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/>
              <a:t>Internal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800"/>
              <a:t>turning the upper arm inward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/>
              <a:t>Adduction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800"/>
              <a:t>moving the upper arm down to the side toward the body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/>
              <a:t>Extension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800"/>
              <a:t>moving the upper arm down to the rear</a:t>
            </a:r>
          </a:p>
        </p:txBody>
      </p:sp>
    </p:spTree>
  </p:cSld>
  <p:clrMapOvr>
    <a:masterClrMapping/>
  </p:clrMapOvr>
  <p:transition spd="slow">
    <p:cover dir="r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2503CBA5-9E4F-448F-99AA-324484EC29D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How To Strengthen Pectoralis Muscle</a:t>
            </a:r>
          </a:p>
        </p:txBody>
      </p:sp>
      <p:graphicFrame>
        <p:nvGraphicFramePr>
          <p:cNvPr id="22546" name="Group 18">
            <a:extLst>
              <a:ext uri="{FF2B5EF4-FFF2-40B4-BE49-F238E27FC236}">
                <a16:creationId xmlns:a16="http://schemas.microsoft.com/office/drawing/2014/main" id="{6ECEC204-C1BD-40F6-93FF-5DE9C67E9CC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905000"/>
          <a:ext cx="8007350" cy="4191000"/>
        </p:xfrm>
        <a:graphic>
          <a:graphicData uri="http://schemas.openxmlformats.org/drawingml/2006/table">
            <a:tbl>
              <a:tblPr/>
              <a:tblGrid>
                <a:gridCol w="2668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0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85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95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http://en.wikipedia.org/wiki/Image:Bench_press.gif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http://www.myfit.ca/exercisedatabase/images/dips.gif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Bench Press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Press Up/Push 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233" name="Picture 20" descr="A soldier performs a bench press">
            <a:hlinkClick r:id="rId2" tooltip="A soldier performs a bench press"/>
            <a:extLst>
              <a:ext uri="{FF2B5EF4-FFF2-40B4-BE49-F238E27FC236}">
                <a16:creationId xmlns:a16="http://schemas.microsoft.com/office/drawing/2014/main" id="{38A21359-DAAA-4AD8-9C28-898725963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33600"/>
            <a:ext cx="259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4" name="Picture 22" descr="pushup1">
            <a:extLst>
              <a:ext uri="{FF2B5EF4-FFF2-40B4-BE49-F238E27FC236}">
                <a16:creationId xmlns:a16="http://schemas.microsoft.com/office/drawing/2014/main" id="{3877045D-C446-42CA-A68F-0E91797DA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362200"/>
            <a:ext cx="2514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5" name="Rectangle 23">
            <a:extLst>
              <a:ext uri="{FF2B5EF4-FFF2-40B4-BE49-F238E27FC236}">
                <a16:creationId xmlns:a16="http://schemas.microsoft.com/office/drawing/2014/main" id="{0AE6313B-D697-4783-9857-121E46E38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1981200"/>
            <a:ext cx="2438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/>
              <a:t>http://www.baseops.net/basictraining/pushup1.jpg</a:t>
            </a:r>
          </a:p>
        </p:txBody>
      </p:sp>
      <p:pic>
        <p:nvPicPr>
          <p:cNvPr id="9236" name="Picture 25" descr="dips">
            <a:extLst>
              <a:ext uri="{FF2B5EF4-FFF2-40B4-BE49-F238E27FC236}">
                <a16:creationId xmlns:a16="http://schemas.microsoft.com/office/drawing/2014/main" id="{ED28812B-30E3-4B34-97AE-7524161FAD3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057400"/>
            <a:ext cx="15430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l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D8DDBF26-1CB3-4E47-938F-781767979D2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Bicep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283D0EFA-3CD2-414E-88B3-A9D2FDF9C214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muscle located on the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upper arm</a:t>
            </a:r>
          </a:p>
          <a:p>
            <a:pPr eaLnBrk="1" hangingPunct="1">
              <a:defRPr/>
            </a:pPr>
            <a:r>
              <a:rPr lang="en-US"/>
              <a:t>Is tri-articulate, meaning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 that it works across three joints</a:t>
            </a:r>
          </a:p>
          <a:p>
            <a:pPr lvl="1" eaLnBrk="1" hangingPunct="1">
              <a:defRPr/>
            </a:pPr>
            <a:r>
              <a:rPr lang="en-US"/>
              <a:t>Shoulder joint</a:t>
            </a:r>
          </a:p>
          <a:p>
            <a:pPr lvl="1" eaLnBrk="1" hangingPunct="1">
              <a:defRPr/>
            </a:pPr>
            <a:r>
              <a:rPr lang="en-US"/>
              <a:t>Elbow joint</a:t>
            </a:r>
          </a:p>
          <a:p>
            <a:pPr lvl="1" eaLnBrk="1" hangingPunct="1">
              <a:defRPr/>
            </a:pPr>
            <a:r>
              <a:rPr lang="en-US"/>
              <a:t>Proximinal-radioulnar joint</a:t>
            </a:r>
          </a:p>
        </p:txBody>
      </p:sp>
      <p:pic>
        <p:nvPicPr>
          <p:cNvPr id="10244" name="Picture 6" descr="Biceps_brachii">
            <a:extLst>
              <a:ext uri="{FF2B5EF4-FFF2-40B4-BE49-F238E27FC236}">
                <a16:creationId xmlns:a16="http://schemas.microsoft.com/office/drawing/2014/main" id="{7B6C0C02-74F1-455B-9F66-6C8D94B27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990600"/>
            <a:ext cx="27432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7">
            <a:extLst>
              <a:ext uri="{FF2B5EF4-FFF2-40B4-BE49-F238E27FC236}">
                <a16:creationId xmlns:a16="http://schemas.microsoft.com/office/drawing/2014/main" id="{31988DB4-5240-4955-87CA-B0F436CF4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81000" y="6172200"/>
            <a:ext cx="833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	http://upload.wikimedia.org/wikipedia/commons/6/6c/biceps_brachii.png</a:t>
            </a:r>
          </a:p>
        </p:txBody>
      </p:sp>
    </p:spTree>
  </p:cSld>
  <p:clrMapOvr>
    <a:masterClrMapping/>
  </p:clrMapOvr>
  <p:transition spd="slow">
    <p:cover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2975F911-F6F3-4EE8-8408-8C5FED5BDD8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Biceps Movement</a:t>
            </a:r>
          </a:p>
        </p:txBody>
      </p:sp>
      <p:graphicFrame>
        <p:nvGraphicFramePr>
          <p:cNvPr id="24618" name="Group 42">
            <a:extLst>
              <a:ext uri="{FF2B5EF4-FFF2-40B4-BE49-F238E27FC236}">
                <a16:creationId xmlns:a16="http://schemas.microsoft.com/office/drawing/2014/main" id="{B2D7B2D6-27D0-4B5E-9674-DC4CFDDCE2F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905000"/>
          <a:ext cx="8007350" cy="4735679"/>
        </p:xfrm>
        <a:graphic>
          <a:graphicData uri="http://schemas.openxmlformats.org/drawingml/2006/table">
            <a:tbl>
              <a:tblPr/>
              <a:tblGrid>
                <a:gridCol w="4003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3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1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Joint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Associated Movement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5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Shoulder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flexion (bringing arm upward by a forward motion)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76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Elbow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flexion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82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Proximinal-radioulnar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supination of the forearm (extended the forearm, hand, and fingers)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Glass Layers">
  <a:themeElements>
    <a:clrScheme name="Glass Layers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Glass Layer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435</TotalTime>
  <Words>1469</Words>
  <Application>Microsoft Office PowerPoint</Application>
  <PresentationFormat>On-screen Show (4:3)</PresentationFormat>
  <Paragraphs>191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Arial Black</vt:lpstr>
      <vt:lpstr>Wingdings</vt:lpstr>
      <vt:lpstr>Calibri</vt:lpstr>
      <vt:lpstr>Glass Layers</vt:lpstr>
      <vt:lpstr>Major  Muscle  Groups</vt:lpstr>
      <vt:lpstr>Deltoid</vt:lpstr>
      <vt:lpstr>Deltoid Movements</vt:lpstr>
      <vt:lpstr>How To Strengthen Deltoid Muscles</vt:lpstr>
      <vt:lpstr>Pectoralis</vt:lpstr>
      <vt:lpstr>Pectoralis Movement</vt:lpstr>
      <vt:lpstr>How To Strengthen Pectoralis Muscle</vt:lpstr>
      <vt:lpstr>Bicep</vt:lpstr>
      <vt:lpstr>Biceps Movement</vt:lpstr>
      <vt:lpstr>How To Strengthen Biceps Muscle</vt:lpstr>
      <vt:lpstr>Rectus Abdominis</vt:lpstr>
      <vt:lpstr>Rectus Abdominis Movement</vt:lpstr>
      <vt:lpstr>How To Strengthen the Rectus Abdominis</vt:lpstr>
      <vt:lpstr>External Obliques</vt:lpstr>
      <vt:lpstr>External Oblique Movement</vt:lpstr>
      <vt:lpstr>How To Strenghten External Obliques</vt:lpstr>
      <vt:lpstr>Quadricep</vt:lpstr>
      <vt:lpstr>Quadricep Movement</vt:lpstr>
      <vt:lpstr>How To Strengthen Quadricep Muscles</vt:lpstr>
      <vt:lpstr>Trapezius</vt:lpstr>
      <vt:lpstr>Trapezius Movement</vt:lpstr>
      <vt:lpstr>How To Strengthen Trapezius Muscles</vt:lpstr>
      <vt:lpstr>Latissimus Dorsi</vt:lpstr>
      <vt:lpstr>Latissimus Dorsi Movement</vt:lpstr>
      <vt:lpstr>How To Strengthen Latissimus Dorsi</vt:lpstr>
      <vt:lpstr>Tricep</vt:lpstr>
      <vt:lpstr>Tricep Movement</vt:lpstr>
      <vt:lpstr>How To Strengthen Triceps Muscle</vt:lpstr>
      <vt:lpstr>Gluteus Maximus</vt:lpstr>
      <vt:lpstr>Gluteus Maximus Movement</vt:lpstr>
      <vt:lpstr>How To Strengthen Gluteus Maximus</vt:lpstr>
      <vt:lpstr>Hamstring</vt:lpstr>
      <vt:lpstr>Hamstring Movement</vt:lpstr>
      <vt:lpstr>How To Strengthen Hamstring Muscle</vt:lpstr>
      <vt:lpstr>Calf</vt:lpstr>
      <vt:lpstr>Calf Movement</vt:lpstr>
      <vt:lpstr>How To Strengthen Calf Muscles</vt:lpstr>
    </vt:vector>
  </TitlesOfParts>
  <Company>Henrico County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Major Muscle Groups</dc:title>
  <dc:creator>Authorized User</dc:creator>
  <cp:lastModifiedBy>cbullock@wcpschools.wcpss.local</cp:lastModifiedBy>
  <cp:revision>18</cp:revision>
  <cp:lastPrinted>2019-12-03T13:05:23Z</cp:lastPrinted>
  <dcterms:created xsi:type="dcterms:W3CDTF">2007-09-18T12:15:21Z</dcterms:created>
  <dcterms:modified xsi:type="dcterms:W3CDTF">2019-12-03T15:30:36Z</dcterms:modified>
</cp:coreProperties>
</file>